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12" r:id="rId4"/>
  </p:sldMasterIdLst>
  <p:notesMasterIdLst>
    <p:notesMasterId r:id="rId25"/>
  </p:notesMasterIdLst>
  <p:sldIdLst>
    <p:sldId id="257" r:id="rId5"/>
    <p:sldId id="431" r:id="rId6"/>
    <p:sldId id="432" r:id="rId7"/>
    <p:sldId id="416" r:id="rId8"/>
    <p:sldId id="417" r:id="rId9"/>
    <p:sldId id="418" r:id="rId10"/>
    <p:sldId id="419" r:id="rId11"/>
    <p:sldId id="420" r:id="rId12"/>
    <p:sldId id="421" r:id="rId13"/>
    <p:sldId id="422" r:id="rId14"/>
    <p:sldId id="423" r:id="rId15"/>
    <p:sldId id="424" r:id="rId16"/>
    <p:sldId id="426" r:id="rId17"/>
    <p:sldId id="427" r:id="rId18"/>
    <p:sldId id="434" r:id="rId19"/>
    <p:sldId id="428" r:id="rId20"/>
    <p:sldId id="429" r:id="rId21"/>
    <p:sldId id="430" r:id="rId22"/>
    <p:sldId id="433" r:id="rId23"/>
    <p:sldId id="25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38" autoAdjust="0"/>
    <p:restoredTop sz="94619" autoAdjust="0"/>
  </p:normalViewPr>
  <p:slideViewPr>
    <p:cSldViewPr snapToGrid="0">
      <p:cViewPr>
        <p:scale>
          <a:sx n="100" d="100"/>
          <a:sy n="100" d="100"/>
        </p:scale>
        <p:origin x="1002" y="5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jpeg>
</file>

<file path=ppt/media/image10.jpeg>
</file>

<file path=ppt/media/image11.jpeg>
</file>

<file path=ppt/media/image12.jpeg>
</file>

<file path=ppt/media/image13.png>
</file>

<file path=ppt/media/image14.png>
</file>

<file path=ppt/media/image15.jpeg>
</file>

<file path=ppt/media/image16.png>
</file>

<file path=ppt/media/image17.png>
</file>

<file path=ppt/media/image18.jpeg>
</file>

<file path=ppt/media/image19.jpeg>
</file>

<file path=ppt/media/image2.png>
</file>

<file path=ppt/media/image20.png>
</file>

<file path=ppt/media/image21.jp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F45741-FE40-41BE-A8CE-93550FE137AC}" type="datetimeFigureOut">
              <a:rPr lang="cs-CZ" smtClean="0"/>
              <a:t>10.07.2020</a:t>
            </a:fld>
            <a:endParaRPr lang="cs-C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BCC4C3-ED39-4C1D-903F-6164A4727BC3}" type="slidenum">
              <a:rPr lang="cs-CZ" smtClean="0"/>
              <a:t>‹#›</a:t>
            </a:fld>
            <a:endParaRPr lang="cs-CZ"/>
          </a:p>
        </p:txBody>
      </p:sp>
    </p:spTree>
    <p:extLst>
      <p:ext uri="{BB962C8B-B14F-4D97-AF65-F5344CB8AC3E}">
        <p14:creationId xmlns:p14="http://schemas.microsoft.com/office/powerpoint/2010/main" val="4038249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7/10/2020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7/10/2020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7/10/2020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914400" y="609600"/>
            <a:ext cx="103632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022417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7/10/2020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7/10/2020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7/10/2020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7/10/2020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7/10/2020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7/10/2020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7/10/2020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7/10/2020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7/10/2020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 id="2147483763" r:id="rId12"/>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8" Type="http://schemas.openxmlformats.org/officeDocument/2006/relationships/image" Target="../media/image30.jpeg"/><Relationship Id="rId13" Type="http://schemas.openxmlformats.org/officeDocument/2006/relationships/image" Target="../media/image35.jpeg"/><Relationship Id="rId3" Type="http://schemas.openxmlformats.org/officeDocument/2006/relationships/image" Target="../media/image25.jpeg"/><Relationship Id="rId7" Type="http://schemas.openxmlformats.org/officeDocument/2006/relationships/image" Target="../media/image29.jpeg"/><Relationship Id="rId12" Type="http://schemas.openxmlformats.org/officeDocument/2006/relationships/image" Target="../media/image34.jpeg"/><Relationship Id="rId2" Type="http://schemas.openxmlformats.org/officeDocument/2006/relationships/image" Target="../media/image24.jpeg"/><Relationship Id="rId1" Type="http://schemas.openxmlformats.org/officeDocument/2006/relationships/slideLayout" Target="../slideLayouts/slideLayout12.xml"/><Relationship Id="rId6" Type="http://schemas.openxmlformats.org/officeDocument/2006/relationships/image" Target="../media/image28.jpeg"/><Relationship Id="rId11" Type="http://schemas.openxmlformats.org/officeDocument/2006/relationships/image" Target="../media/image33.jpeg"/><Relationship Id="rId5" Type="http://schemas.openxmlformats.org/officeDocument/2006/relationships/image" Target="../media/image27.jpeg"/><Relationship Id="rId10" Type="http://schemas.openxmlformats.org/officeDocument/2006/relationships/image" Target="../media/image32.jpeg"/><Relationship Id="rId4" Type="http://schemas.openxmlformats.org/officeDocument/2006/relationships/image" Target="../media/image26.jpeg"/><Relationship Id="rId9" Type="http://schemas.openxmlformats.org/officeDocument/2006/relationships/image" Target="../media/image31.jpeg"/></Relationships>
</file>

<file path=ppt/slides/_rels/slide19.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dirty="0"/>
              <a:t>How to survive at computer?</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r>
              <a:rPr lang="en-US" dirty="0"/>
              <a:t>Daniel </a:t>
            </a:r>
            <a:r>
              <a:rPr lang="cs-CZ" dirty="0"/>
              <a:t>Šerek</a:t>
            </a:r>
            <a:endParaRPr lang="en-US" dirty="0"/>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2040632" y="1192876"/>
            <a:ext cx="3424844" cy="2236124"/>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4"/>
          <p:cNvSpPr>
            <a:spLocks noChangeArrowheads="1"/>
          </p:cNvSpPr>
          <p:nvPr/>
        </p:nvSpPr>
        <p:spPr bwMode="auto">
          <a:xfrm>
            <a:off x="5807968" y="2712796"/>
            <a:ext cx="4343400" cy="34346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GB" altLang="en-US" sz="2400" dirty="0">
                <a:latin typeface="Arial" panose="020B0604020202020204" pitchFamily="34" charset="0"/>
              </a:rPr>
              <a:t>armrests can be useful for getting in and of the chair, but they may also ‘hit’ the desk and restrict your ability to get close enough to the desk…if this is the case, move them down and back, or have the armrests removed</a:t>
            </a:r>
          </a:p>
        </p:txBody>
      </p:sp>
    </p:spTree>
    <p:extLst>
      <p:ext uri="{BB962C8B-B14F-4D97-AF65-F5344CB8AC3E}">
        <p14:creationId xmlns:p14="http://schemas.microsoft.com/office/powerpoint/2010/main" val="4104393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5"/>
          <p:cNvPicPr>
            <a:picLocks noChangeAspect="1"/>
          </p:cNvPicPr>
          <p:nvPr/>
        </p:nvPicPr>
        <p:blipFill>
          <a:blip r:embed="rId2">
            <a:extLst>
              <a:ext uri="{28A0092B-C50C-407E-A947-70E740481C1C}">
                <a14:useLocalDpi xmlns:a14="http://schemas.microsoft.com/office/drawing/2010/main" val="0"/>
              </a:ext>
            </a:extLst>
          </a:blip>
          <a:srcRect l="36678" t="30656" r="29355" b="15958"/>
          <a:stretch>
            <a:fillRect/>
          </a:stretch>
        </p:blipFill>
        <p:spPr bwMode="auto">
          <a:xfrm>
            <a:off x="1703512" y="260648"/>
            <a:ext cx="4770344" cy="3888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4"/>
          <p:cNvSpPr>
            <a:spLocks noGrp="1" noChangeArrowheads="1"/>
          </p:cNvSpPr>
          <p:nvPr>
            <p:ph/>
          </p:nvPr>
        </p:nvSpPr>
        <p:spPr bwMode="auto">
          <a:xfrm>
            <a:off x="6816080" y="4293096"/>
            <a:ext cx="3240360" cy="1872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0488" tIns="44450" rIns="90488" bIns="44450" rtlCol="0" anchor="ctr">
            <a:normAutofit/>
          </a:bodyPr>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GB" altLang="en-US" sz="2400" dirty="0">
                <a:latin typeface="Arial" panose="020B0604020202020204" pitchFamily="34" charset="0"/>
              </a:rPr>
              <a:t>the monitor should at</a:t>
            </a:r>
            <a:r>
              <a:rPr lang="cs-CZ" altLang="en-US" sz="2400" dirty="0">
                <a:latin typeface="Arial" panose="020B0604020202020204" pitchFamily="34" charset="0"/>
              </a:rPr>
              <a:t> </a:t>
            </a:r>
            <a:r>
              <a:rPr lang="en-GB" altLang="en-US" sz="2400" dirty="0">
                <a:latin typeface="Arial" panose="020B0604020202020204" pitchFamily="34" charset="0"/>
              </a:rPr>
              <a:t>arm’s length away </a:t>
            </a:r>
          </a:p>
          <a:p>
            <a:pPr eaLnBrk="1" hangingPunct="1">
              <a:buFontTx/>
              <a:buNone/>
            </a:pPr>
            <a:r>
              <a:rPr lang="en-GB" altLang="en-US" sz="2400" dirty="0">
                <a:latin typeface="Arial" panose="020B0604020202020204" pitchFamily="34" charset="0"/>
              </a:rPr>
              <a:t>(this feels too close to some)</a:t>
            </a:r>
          </a:p>
        </p:txBody>
      </p:sp>
      <p:sp>
        <p:nvSpPr>
          <p:cNvPr id="5" name="Rectangle 3"/>
          <p:cNvSpPr>
            <a:spLocks noChangeArrowheads="1"/>
          </p:cNvSpPr>
          <p:nvPr/>
        </p:nvSpPr>
        <p:spPr bwMode="auto">
          <a:xfrm>
            <a:off x="6816080" y="3284984"/>
            <a:ext cx="355982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pPr>
            <a:r>
              <a:rPr lang="en-GB" altLang="en-US" sz="2800" b="1" dirty="0">
                <a:latin typeface="Arial" panose="020B0604020202020204" pitchFamily="34" charset="0"/>
              </a:rPr>
              <a:t>on to your monitor</a:t>
            </a:r>
          </a:p>
        </p:txBody>
      </p:sp>
    </p:spTree>
    <p:extLst>
      <p:ext uri="{BB962C8B-B14F-4D97-AF65-F5344CB8AC3E}">
        <p14:creationId xmlns:p14="http://schemas.microsoft.com/office/powerpoint/2010/main" val="1883482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2450" y="827173"/>
            <a:ext cx="3816350" cy="2863850"/>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4"/>
          <p:cNvSpPr>
            <a:spLocks noChangeArrowheads="1"/>
          </p:cNvSpPr>
          <p:nvPr/>
        </p:nvSpPr>
        <p:spPr bwMode="auto">
          <a:xfrm>
            <a:off x="6026150" y="1988841"/>
            <a:ext cx="4343400" cy="4115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Aft>
                <a:spcPts val="600"/>
              </a:spcAft>
              <a:buNone/>
            </a:pPr>
            <a:r>
              <a:rPr lang="en-GB" altLang="en-US" sz="2400" dirty="0">
                <a:latin typeface="Arial" panose="020B0604020202020204" pitchFamily="34" charset="0"/>
              </a:rPr>
              <a:t>position the monitor so that the top part is no higher than your </a:t>
            </a:r>
            <a:r>
              <a:rPr lang="en-GB" altLang="en-US" sz="2400" dirty="0" err="1">
                <a:latin typeface="Arial" panose="020B0604020202020204" pitchFamily="34" charset="0"/>
              </a:rPr>
              <a:t>eyeline</a:t>
            </a:r>
            <a:r>
              <a:rPr lang="en-GB" altLang="en-US" sz="2400" dirty="0">
                <a:latin typeface="Arial" panose="020B0604020202020204" pitchFamily="34" charset="0"/>
              </a:rPr>
              <a:t> when your head is upright; top of screen in line with the eyes.</a:t>
            </a:r>
          </a:p>
          <a:p>
            <a:pPr eaLnBrk="1" hangingPunct="1">
              <a:buFontTx/>
              <a:buNone/>
            </a:pPr>
            <a:r>
              <a:rPr lang="en-GB" altLang="en-US" sz="2400" dirty="0">
                <a:latin typeface="Arial" panose="020B0604020202020204" pitchFamily="34" charset="0"/>
              </a:rPr>
              <a:t>screen top should </a:t>
            </a:r>
            <a:r>
              <a:rPr lang="en-GB" altLang="en-US" sz="2400" b="1" dirty="0">
                <a:latin typeface="Arial" panose="020B0604020202020204" pitchFamily="34" charset="0"/>
              </a:rPr>
              <a:t>not</a:t>
            </a:r>
            <a:r>
              <a:rPr lang="en-GB" altLang="en-US" sz="2400" dirty="0">
                <a:latin typeface="Arial" panose="020B0604020202020204" pitchFamily="34" charset="0"/>
              </a:rPr>
              <a:t> be higher than eye height</a:t>
            </a:r>
          </a:p>
        </p:txBody>
      </p:sp>
    </p:spTree>
    <p:extLst>
      <p:ext uri="{BB962C8B-B14F-4D97-AF65-F5344CB8AC3E}">
        <p14:creationId xmlns:p14="http://schemas.microsoft.com/office/powerpoint/2010/main" val="2696934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
          <p:cNvPicPr>
            <a:picLocks noGrp="1" noChangeAspect="1"/>
          </p:cNvPicPr>
          <p:nvPr>
            <p:ph/>
          </p:nvPr>
        </p:nvPicPr>
        <p:blipFill>
          <a:blip r:embed="rId2">
            <a:extLst>
              <a:ext uri="{28A0092B-C50C-407E-A947-70E740481C1C}">
                <a14:useLocalDpi xmlns:a14="http://schemas.microsoft.com/office/drawing/2010/main" val="0"/>
              </a:ext>
            </a:extLst>
          </a:blip>
          <a:srcRect l="26805" t="26482" r="21111" b="10555"/>
          <a:stretch>
            <a:fillRect/>
          </a:stretch>
        </p:blipFill>
        <p:spPr bwMode="auto">
          <a:xfrm>
            <a:off x="1991545" y="890439"/>
            <a:ext cx="2632397" cy="2386678"/>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pic>
      <p:pic>
        <p:nvPicPr>
          <p:cNvPr id="4" name="Picture 2"/>
          <p:cNvPicPr>
            <a:picLocks noChangeAspect="1"/>
          </p:cNvPicPr>
          <p:nvPr/>
        </p:nvPicPr>
        <p:blipFill>
          <a:blip r:embed="rId3">
            <a:extLst>
              <a:ext uri="{28A0092B-C50C-407E-A947-70E740481C1C}">
                <a14:useLocalDpi xmlns:a14="http://schemas.microsoft.com/office/drawing/2010/main" val="0"/>
              </a:ext>
            </a:extLst>
          </a:blip>
          <a:srcRect l="16832" t="20035" r="18169" b="6261"/>
          <a:stretch>
            <a:fillRect/>
          </a:stretch>
        </p:blipFill>
        <p:spPr bwMode="auto">
          <a:xfrm>
            <a:off x="1982224" y="3842768"/>
            <a:ext cx="2633662" cy="2239963"/>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pic>
      <p:sp>
        <p:nvSpPr>
          <p:cNvPr id="5" name="Rectangle 4"/>
          <p:cNvSpPr>
            <a:spLocks noChangeArrowheads="1"/>
          </p:cNvSpPr>
          <p:nvPr/>
        </p:nvSpPr>
        <p:spPr bwMode="auto">
          <a:xfrm>
            <a:off x="5159896" y="1196752"/>
            <a:ext cx="4343400" cy="4536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GB" altLang="en-US" sz="2400" dirty="0">
                <a:latin typeface="Arial" panose="020B0604020202020204" pitchFamily="34" charset="0"/>
              </a:rPr>
              <a:t>if dual monitors are used equally, let them meet in the middle.  </a:t>
            </a:r>
          </a:p>
          <a:p>
            <a:pPr eaLnBrk="1" hangingPunct="1">
              <a:buFontTx/>
              <a:buNone/>
            </a:pPr>
            <a:endParaRPr lang="cs-CZ" altLang="en-US" sz="2400" dirty="0">
              <a:latin typeface="Arial" panose="020B0604020202020204" pitchFamily="34" charset="0"/>
            </a:endParaRPr>
          </a:p>
          <a:p>
            <a:pPr eaLnBrk="1" hangingPunct="1">
              <a:buFontTx/>
              <a:buNone/>
            </a:pPr>
            <a:endParaRPr lang="cs-CZ" altLang="en-US" sz="2400" dirty="0">
              <a:latin typeface="Arial" panose="020B0604020202020204" pitchFamily="34" charset="0"/>
            </a:endParaRPr>
          </a:p>
          <a:p>
            <a:pPr eaLnBrk="1" hangingPunct="1">
              <a:buFontTx/>
              <a:buNone/>
            </a:pPr>
            <a:endParaRPr lang="en-GB" altLang="en-US" sz="2400" dirty="0">
              <a:latin typeface="Arial" panose="020B0604020202020204" pitchFamily="34" charset="0"/>
            </a:endParaRPr>
          </a:p>
          <a:p>
            <a:pPr eaLnBrk="1" hangingPunct="1">
              <a:buFontTx/>
              <a:buNone/>
            </a:pPr>
            <a:endParaRPr lang="en-GB" altLang="en-US" sz="2400" dirty="0">
              <a:latin typeface="Arial" panose="020B0604020202020204" pitchFamily="34" charset="0"/>
            </a:endParaRPr>
          </a:p>
          <a:p>
            <a:pPr eaLnBrk="1" hangingPunct="1">
              <a:buFontTx/>
              <a:buNone/>
            </a:pPr>
            <a:r>
              <a:rPr lang="en-GB" altLang="en-US" sz="2400" dirty="0">
                <a:latin typeface="Arial" panose="020B0604020202020204" pitchFamily="34" charset="0"/>
              </a:rPr>
              <a:t>if one monitor is used 90% of the time, the ratio of offset should be </a:t>
            </a:r>
            <a:r>
              <a:rPr lang="en-GB" altLang="en-US" sz="2400" dirty="0" err="1">
                <a:latin typeface="Arial" panose="020B0604020202020204" pitchFamily="34" charset="0"/>
              </a:rPr>
              <a:t>approx</a:t>
            </a:r>
            <a:r>
              <a:rPr lang="en-GB" altLang="en-US" sz="2400" dirty="0">
                <a:latin typeface="Arial" panose="020B0604020202020204" pitchFamily="34" charset="0"/>
              </a:rPr>
              <a:t> 90% of the monitor’s width </a:t>
            </a:r>
          </a:p>
        </p:txBody>
      </p:sp>
    </p:spTree>
    <p:extLst>
      <p:ext uri="{BB962C8B-B14F-4D97-AF65-F5344CB8AC3E}">
        <p14:creationId xmlns:p14="http://schemas.microsoft.com/office/powerpoint/2010/main" val="582258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1979577" y="847006"/>
            <a:ext cx="4116423" cy="5486400"/>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Obdélník 3"/>
          <p:cNvSpPr/>
          <p:nvPr/>
        </p:nvSpPr>
        <p:spPr>
          <a:xfrm>
            <a:off x="6960096" y="3510732"/>
            <a:ext cx="2736304" cy="2308324"/>
          </a:xfrm>
          <a:prstGeom prst="rect">
            <a:avLst/>
          </a:prstGeom>
        </p:spPr>
        <p:txBody>
          <a:bodyPr wrap="square">
            <a:spAutoFit/>
          </a:bodyPr>
          <a:lstStyle/>
          <a:p>
            <a:r>
              <a:rPr lang="en-GB" altLang="en-US" sz="2400" dirty="0">
                <a:latin typeface="Arial" panose="020B0604020202020204" pitchFamily="34" charset="0"/>
              </a:rPr>
              <a:t>leave some space in front of the bottom row of keys to rest your hands and arms when not keying</a:t>
            </a:r>
          </a:p>
        </p:txBody>
      </p:sp>
    </p:spTree>
    <p:extLst>
      <p:ext uri="{BB962C8B-B14F-4D97-AF65-F5344CB8AC3E}">
        <p14:creationId xmlns:p14="http://schemas.microsoft.com/office/powerpoint/2010/main" val="27322466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C219214-0DAF-46F0-BC3E-1561811BFD6A}"/>
              </a:ext>
            </a:extLst>
          </p:cNvPr>
          <p:cNvPicPr>
            <a:picLocks noChangeAspect="1"/>
          </p:cNvPicPr>
          <p:nvPr/>
        </p:nvPicPr>
        <p:blipFill rotWithShape="1">
          <a:blip r:embed="rId2"/>
          <a:srcRect t="4467" b="19137"/>
          <a:stretch/>
        </p:blipFill>
        <p:spPr>
          <a:xfrm>
            <a:off x="2536466" y="1645920"/>
            <a:ext cx="7119068" cy="4079019"/>
          </a:xfrm>
          <a:prstGeom prst="rect">
            <a:avLst/>
          </a:prstGeom>
        </p:spPr>
      </p:pic>
    </p:spTree>
    <p:extLst>
      <p:ext uri="{BB962C8B-B14F-4D97-AF65-F5344CB8AC3E}">
        <p14:creationId xmlns:p14="http://schemas.microsoft.com/office/powerpoint/2010/main" val="14391852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1544" y="940532"/>
            <a:ext cx="3618402" cy="4824536"/>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4"/>
          <p:cNvSpPr>
            <a:spLocks noGrp="1" noChangeArrowheads="1"/>
          </p:cNvSpPr>
          <p:nvPr>
            <p:ph/>
          </p:nvPr>
        </p:nvSpPr>
        <p:spPr bwMode="auto">
          <a:xfrm>
            <a:off x="5879976" y="2204865"/>
            <a:ext cx="4392488" cy="3843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0488" tIns="44450" rIns="90488" bIns="44450" rtlCol="0" anchor="ctr">
            <a:normAutofit fontScale="92500"/>
          </a:bodyPr>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GB" altLang="en-US" sz="2400" dirty="0">
                <a:latin typeface="Arial" panose="020B0604020202020204" pitchFamily="34" charset="0"/>
              </a:rPr>
              <a:t>wrists rests are not essential, but actually do have health benefits.  People should use one if recommended by a health professional or if you are used to having one.</a:t>
            </a:r>
          </a:p>
          <a:p>
            <a:pPr eaLnBrk="1" hangingPunct="1">
              <a:buFontTx/>
              <a:buNone/>
            </a:pPr>
            <a:endParaRPr lang="en-GB" altLang="en-US" sz="1400" dirty="0">
              <a:latin typeface="Arial" panose="020B0604020202020204" pitchFamily="34" charset="0"/>
            </a:endParaRPr>
          </a:p>
          <a:p>
            <a:pPr eaLnBrk="1" hangingPunct="1">
              <a:buFontTx/>
              <a:buNone/>
            </a:pPr>
            <a:r>
              <a:rPr lang="en-GB" altLang="en-US" sz="2400" dirty="0">
                <a:latin typeface="Arial" panose="020B0604020202020204" pitchFamily="34" charset="0"/>
              </a:rPr>
              <a:t>the same applies to using ‘special ergonomic’ split keyboards</a:t>
            </a:r>
          </a:p>
        </p:txBody>
      </p:sp>
    </p:spTree>
    <p:extLst>
      <p:ext uri="{BB962C8B-B14F-4D97-AF65-F5344CB8AC3E}">
        <p14:creationId xmlns:p14="http://schemas.microsoft.com/office/powerpoint/2010/main" val="887406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5" descr="http://images.maplin.co.uk/full/a28cz.jpg"/>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5807969" y="2060848"/>
            <a:ext cx="4168833" cy="3246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 name="Group 1"/>
          <p:cNvGrpSpPr>
            <a:grpSpLocks/>
          </p:cNvGrpSpPr>
          <p:nvPr/>
        </p:nvGrpSpPr>
        <p:grpSpPr bwMode="auto">
          <a:xfrm>
            <a:off x="5159897" y="1856696"/>
            <a:ext cx="4295775" cy="3654425"/>
            <a:chOff x="3430588" y="1673225"/>
            <a:chExt cx="5149850" cy="3894137"/>
          </a:xfrm>
        </p:grpSpPr>
        <p:pic>
          <p:nvPicPr>
            <p:cNvPr id="10" name="Picture 11" descr="http://www.printedclothing.com/customgirl/contents/media/pc211%20just%20say%20n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0588" y="4776787"/>
              <a:ext cx="790575" cy="79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1" name="Group 14"/>
            <p:cNvGrpSpPr>
              <a:grpSpLocks/>
            </p:cNvGrpSpPr>
            <p:nvPr/>
          </p:nvGrpSpPr>
          <p:grpSpPr bwMode="auto">
            <a:xfrm>
              <a:off x="4760913" y="1673225"/>
              <a:ext cx="3819525" cy="3860800"/>
              <a:chOff x="2999" y="1054"/>
              <a:chExt cx="2406" cy="2432"/>
            </a:xfrm>
          </p:grpSpPr>
          <p:sp>
            <p:nvSpPr>
              <p:cNvPr id="12" name="Oval 12"/>
              <p:cNvSpPr>
                <a:spLocks noChangeArrowheads="1"/>
              </p:cNvSpPr>
              <p:nvPr/>
            </p:nvSpPr>
            <p:spPr bwMode="auto">
              <a:xfrm>
                <a:off x="2999" y="1054"/>
                <a:ext cx="2406" cy="2432"/>
              </a:xfrm>
              <a:prstGeom prst="ellipse">
                <a:avLst/>
              </a:prstGeom>
              <a:noFill/>
              <a:ln w="3683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pPr>
                <a:endParaRPr lang="en-US" altLang="en-US" sz="2400"/>
              </a:p>
            </p:txBody>
          </p:sp>
          <p:sp>
            <p:nvSpPr>
              <p:cNvPr id="13" name="Line 13"/>
              <p:cNvSpPr>
                <a:spLocks noChangeShapeType="1"/>
              </p:cNvSpPr>
              <p:nvPr/>
            </p:nvSpPr>
            <p:spPr bwMode="auto">
              <a:xfrm flipH="1">
                <a:off x="3365" y="1481"/>
                <a:ext cx="1737" cy="1500"/>
              </a:xfrm>
              <a:prstGeom prst="line">
                <a:avLst/>
              </a:prstGeom>
              <a:noFill/>
              <a:ln w="3810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cs-CZ"/>
              </a:p>
            </p:txBody>
          </p:sp>
        </p:grpSp>
      </p:grpSp>
      <p:sp>
        <p:nvSpPr>
          <p:cNvPr id="14" name="Text Box 5"/>
          <p:cNvSpPr txBox="1">
            <a:spLocks noChangeArrowheads="1"/>
          </p:cNvSpPr>
          <p:nvPr/>
        </p:nvSpPr>
        <p:spPr bwMode="auto">
          <a:xfrm>
            <a:off x="1898511" y="573009"/>
            <a:ext cx="3667125" cy="4154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eaLnBrk="1" hangingPunct="1">
              <a:spcBef>
                <a:spcPct val="0"/>
              </a:spcBef>
              <a:buFontTx/>
              <a:buNone/>
              <a:defRPr/>
            </a:pPr>
            <a:r>
              <a:rPr lang="en-GB" altLang="en-US" sz="2400" dirty="0">
                <a:latin typeface="Arial" charset="0"/>
                <a:cs typeface="Arial" charset="0"/>
              </a:rPr>
              <a:t>Could lead to:</a:t>
            </a:r>
          </a:p>
          <a:p>
            <a:pPr eaLnBrk="1" hangingPunct="1">
              <a:spcBef>
                <a:spcPct val="0"/>
              </a:spcBef>
              <a:buFontTx/>
              <a:buNone/>
              <a:defRPr/>
            </a:pPr>
            <a:r>
              <a:rPr lang="en-GB" altLang="en-US" sz="2400" dirty="0">
                <a:latin typeface="Arial" charset="0"/>
                <a:cs typeface="Arial" charset="0"/>
              </a:rPr>
              <a:t> </a:t>
            </a:r>
          </a:p>
          <a:p>
            <a:pPr marL="261938" indent="-261938" eaLnBrk="1" hangingPunct="1">
              <a:spcBef>
                <a:spcPct val="0"/>
              </a:spcBef>
              <a:defRPr/>
            </a:pPr>
            <a:r>
              <a:rPr lang="en-GB" altLang="en-US" sz="2400" dirty="0">
                <a:latin typeface="Arial" charset="0"/>
                <a:cs typeface="Arial" charset="0"/>
              </a:rPr>
              <a:t>compression of wrist</a:t>
            </a:r>
          </a:p>
          <a:p>
            <a:pPr marL="261938" indent="-261938" eaLnBrk="1" hangingPunct="1">
              <a:spcBef>
                <a:spcPct val="0"/>
              </a:spcBef>
              <a:defRPr/>
            </a:pPr>
            <a:r>
              <a:rPr lang="en-GB" altLang="en-US" sz="2400" dirty="0">
                <a:latin typeface="Arial" charset="0"/>
                <a:cs typeface="Arial" charset="0"/>
              </a:rPr>
              <a:t>isolation of the wrist resulting in more ulnar radial deviation</a:t>
            </a:r>
          </a:p>
          <a:p>
            <a:pPr marL="261938" indent="-261938" eaLnBrk="1" hangingPunct="1">
              <a:spcBef>
                <a:spcPct val="0"/>
              </a:spcBef>
              <a:defRPr/>
            </a:pPr>
            <a:endParaRPr lang="en-GB" altLang="en-US" sz="2400" dirty="0">
              <a:latin typeface="Arial" charset="0"/>
              <a:cs typeface="Arial" charset="0"/>
            </a:endParaRPr>
          </a:p>
          <a:p>
            <a:pPr eaLnBrk="1" hangingPunct="1">
              <a:spcBef>
                <a:spcPct val="0"/>
              </a:spcBef>
              <a:buFontTx/>
              <a:buNone/>
              <a:defRPr/>
            </a:pPr>
            <a:r>
              <a:rPr lang="en-GB" altLang="en-US" sz="2400" dirty="0">
                <a:latin typeface="Arial" charset="0"/>
                <a:cs typeface="Arial" charset="0"/>
              </a:rPr>
              <a:t>Both are linked to increased prevalence of </a:t>
            </a:r>
            <a:r>
              <a:rPr lang="en-US" altLang="en-US" sz="2400" dirty="0">
                <a:latin typeface="Arial" charset="0"/>
                <a:cs typeface="Arial" charset="0"/>
              </a:rPr>
              <a:t>Carpal</a:t>
            </a:r>
            <a:r>
              <a:rPr lang="cs-CZ" altLang="en-US" sz="2400" dirty="0">
                <a:latin typeface="Arial" charset="0"/>
                <a:cs typeface="Arial" charset="0"/>
              </a:rPr>
              <a:t> </a:t>
            </a:r>
            <a:r>
              <a:rPr lang="en-US" altLang="en-US" sz="2400" dirty="0">
                <a:latin typeface="Arial" charset="0"/>
                <a:cs typeface="Arial" charset="0"/>
              </a:rPr>
              <a:t>Tunnel</a:t>
            </a:r>
            <a:r>
              <a:rPr lang="cs-CZ" altLang="en-US" sz="2400" dirty="0">
                <a:latin typeface="Arial" charset="0"/>
                <a:cs typeface="Arial" charset="0"/>
              </a:rPr>
              <a:t> Syndrome</a:t>
            </a:r>
            <a:endParaRPr lang="en-GB" altLang="en-US" sz="2400" dirty="0">
              <a:latin typeface="Arial" charset="0"/>
              <a:cs typeface="Arial" charset="0"/>
            </a:endParaRPr>
          </a:p>
          <a:p>
            <a:pPr eaLnBrk="1" hangingPunct="1">
              <a:spcBef>
                <a:spcPct val="0"/>
              </a:spcBef>
              <a:defRPr/>
            </a:pPr>
            <a:endParaRPr lang="en-GB" altLang="en-US" sz="2400" dirty="0">
              <a:latin typeface="Arial" charset="0"/>
              <a:cs typeface="Arial" charset="0"/>
            </a:endParaRPr>
          </a:p>
        </p:txBody>
      </p:sp>
    </p:spTree>
    <p:extLst>
      <p:ext uri="{BB962C8B-B14F-4D97-AF65-F5344CB8AC3E}">
        <p14:creationId xmlns:p14="http://schemas.microsoft.com/office/powerpoint/2010/main" val="2067474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2" descr="Right Handed AirObic Mouse Pear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4775" y="898526"/>
            <a:ext cx="2286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14" descr="Evoluent Vertical Mous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7588" y="1193800"/>
            <a:ext cx="2286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6" descr="The Contour Mous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28914" y="2812085"/>
            <a:ext cx="3749675"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8" descr="Keytools Roller Mouse Station Pr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00775" y="2795588"/>
            <a:ext cx="2286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23" descr="Keytools Humer Wrist Mous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35688" y="4492625"/>
            <a:ext cx="2286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25" descr="Microsoft IntelliMouse Explore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57625" y="4492625"/>
            <a:ext cx="2286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27" descr="Euro Office Trackbar Emotion"/>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49401" y="4492625"/>
            <a:ext cx="2328863"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9" descr="Keyboard Co. Anir vertical mouse pro imag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528763" y="3088346"/>
            <a:ext cx="1189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descr="Ceratech Accuratus"/>
          <p:cNvPicPr>
            <a:picLocks noGrp="1" noChangeAspect="1" noChangeArrowheads="1"/>
          </p:cNvPicPr>
          <p:nvPr>
            <p:ph/>
          </p:nvPr>
        </p:nvPicPr>
        <p:blipFill>
          <a:blip r:embed="rId10">
            <a:extLst>
              <a:ext uri="{28A0092B-C50C-407E-A947-70E740481C1C}">
                <a14:useLocalDpi xmlns:a14="http://schemas.microsoft.com/office/drawing/2010/main" val="0"/>
              </a:ext>
            </a:extLst>
          </a:blip>
          <a:srcRect/>
          <a:stretch>
            <a:fillRect/>
          </a:stretch>
        </p:blipFill>
        <p:spPr bwMode="auto">
          <a:xfrm>
            <a:off x="1937454" y="1079192"/>
            <a:ext cx="1905000" cy="142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descr="Cirque Easy Cat USB"/>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382000" y="620688"/>
            <a:ext cx="2286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0" descr="Logitech Marble Mouse imag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382000" y="2795588"/>
            <a:ext cx="2286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1" descr="Wacom Bamboo One image"/>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376940" y="3975870"/>
            <a:ext cx="2286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29" descr="Logitech Marble Mouse imag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376940" y="2270101"/>
            <a:ext cx="2286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08821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CFC07F3-C968-4666-8EA3-610AFD255BD2}"/>
              </a:ext>
            </a:extLst>
          </p:cNvPr>
          <p:cNvPicPr>
            <a:picLocks noChangeAspect="1"/>
          </p:cNvPicPr>
          <p:nvPr/>
        </p:nvPicPr>
        <p:blipFill>
          <a:blip r:embed="rId2"/>
          <a:stretch>
            <a:fillRect/>
          </a:stretch>
        </p:blipFill>
        <p:spPr>
          <a:xfrm>
            <a:off x="3940948" y="1489710"/>
            <a:ext cx="3736119" cy="4981492"/>
          </a:xfrm>
          <a:prstGeom prst="rect">
            <a:avLst/>
          </a:prstGeom>
        </p:spPr>
      </p:pic>
      <p:sp>
        <p:nvSpPr>
          <p:cNvPr id="7" name="Title 1">
            <a:extLst>
              <a:ext uri="{FF2B5EF4-FFF2-40B4-BE49-F238E27FC236}">
                <a16:creationId xmlns:a16="http://schemas.microsoft.com/office/drawing/2014/main" id="{B5E83C00-CA6E-4DA5-9FFE-1E6127F9EF31}"/>
              </a:ext>
            </a:extLst>
          </p:cNvPr>
          <p:cNvSpPr>
            <a:spLocks noGrp="1"/>
          </p:cNvSpPr>
          <p:nvPr>
            <p:ph type="title"/>
          </p:nvPr>
        </p:nvSpPr>
        <p:spPr>
          <a:xfrm>
            <a:off x="581192" y="702156"/>
            <a:ext cx="11029616" cy="426929"/>
          </a:xfrm>
        </p:spPr>
        <p:txBody>
          <a:bodyPr>
            <a:normAutofit fontScale="90000"/>
          </a:bodyPr>
          <a:lstStyle/>
          <a:p>
            <a:r>
              <a:rPr lang="en-US"/>
              <a:t>MY Workstation</a:t>
            </a:r>
            <a:endParaRPr lang="cs-CZ" dirty="0"/>
          </a:p>
        </p:txBody>
      </p:sp>
    </p:spTree>
    <p:extLst>
      <p:ext uri="{BB962C8B-B14F-4D97-AF65-F5344CB8AC3E}">
        <p14:creationId xmlns:p14="http://schemas.microsoft.com/office/powerpoint/2010/main" val="4246905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1041C-4679-4B42-ABA1-EC7027EE701F}"/>
              </a:ext>
            </a:extLst>
          </p:cNvPr>
          <p:cNvSpPr>
            <a:spLocks noGrp="1"/>
          </p:cNvSpPr>
          <p:nvPr>
            <p:ph type="title"/>
          </p:nvPr>
        </p:nvSpPr>
        <p:spPr>
          <a:xfrm>
            <a:off x="581192" y="702156"/>
            <a:ext cx="11029616" cy="426929"/>
          </a:xfrm>
        </p:spPr>
        <p:txBody>
          <a:bodyPr>
            <a:normAutofit fontScale="90000"/>
          </a:bodyPr>
          <a:lstStyle/>
          <a:p>
            <a:r>
              <a:rPr lang="en-US" dirty="0"/>
              <a:t>Workplace posture</a:t>
            </a:r>
            <a:endParaRPr lang="cs-CZ" dirty="0"/>
          </a:p>
        </p:txBody>
      </p:sp>
      <p:sp>
        <p:nvSpPr>
          <p:cNvPr id="4" name="Rectangle 2">
            <a:extLst>
              <a:ext uri="{FF2B5EF4-FFF2-40B4-BE49-F238E27FC236}">
                <a16:creationId xmlns:a16="http://schemas.microsoft.com/office/drawing/2014/main" id="{A5FDEF10-3566-4D33-83A9-DD34BAC0F682}"/>
              </a:ext>
            </a:extLst>
          </p:cNvPr>
          <p:cNvSpPr>
            <a:spLocks noChangeArrowheads="1"/>
          </p:cNvSpPr>
          <p:nvPr/>
        </p:nvSpPr>
        <p:spPr bwMode="auto">
          <a:xfrm>
            <a:off x="6121400" y="2428875"/>
            <a:ext cx="4343400" cy="365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marL="342900" indent="-34290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lnSpc>
                <a:spcPct val="140000"/>
              </a:lnSpc>
              <a:spcBef>
                <a:spcPct val="0"/>
              </a:spcBef>
              <a:buClr>
                <a:srgbClr val="015305"/>
              </a:buClr>
              <a:buSzPct val="50000"/>
              <a:buFont typeface="Wingdings" panose="05000000000000000000" pitchFamily="2" charset="2"/>
              <a:buNone/>
            </a:pPr>
            <a:r>
              <a:rPr lang="en-GB" altLang="en-US" sz="2400" b="1" dirty="0">
                <a:solidFill>
                  <a:srgbClr val="000000"/>
                </a:solidFill>
                <a:latin typeface="Arial" panose="020B0604020202020204" pitchFamily="34" charset="0"/>
                <a:cs typeface="Arial" panose="020B0604020202020204" pitchFamily="34" charset="0"/>
              </a:rPr>
              <a:t>What’s the best posture?</a:t>
            </a:r>
          </a:p>
        </p:txBody>
      </p:sp>
      <p:pic>
        <p:nvPicPr>
          <p:cNvPr id="5" name="Picture 4">
            <a:extLst>
              <a:ext uri="{FF2B5EF4-FFF2-40B4-BE49-F238E27FC236}">
                <a16:creationId xmlns:a16="http://schemas.microsoft.com/office/drawing/2014/main" id="{2CEA8A03-BDD3-4E28-B1ED-16A4FC01BB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5539" y="2046289"/>
            <a:ext cx="2968625" cy="4149725"/>
          </a:xfrm>
          <a:prstGeom prst="rect">
            <a:avLst/>
          </a:prstGeom>
          <a:noFill/>
          <a:ln w="9525">
            <a:solidFill>
              <a:srgbClr val="015305"/>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750412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a:xfrm>
            <a:off x="4262479" y="2586990"/>
            <a:ext cx="3667042" cy="1188720"/>
          </a:xfrm>
        </p:spPr>
        <p:txBody>
          <a:bodyPr>
            <a:noAutofit/>
          </a:bodyPr>
          <a:lstStyle/>
          <a:p>
            <a:r>
              <a:rPr lang="en-US" sz="4400" dirty="0"/>
              <a:t>Thank you!</a:t>
            </a:r>
          </a:p>
        </p:txBody>
      </p:sp>
    </p:spTree>
    <p:extLst>
      <p:ext uri="{BB962C8B-B14F-4D97-AF65-F5344CB8AC3E}">
        <p14:creationId xmlns:p14="http://schemas.microsoft.com/office/powerpoint/2010/main" val="26378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1041C-4679-4B42-ABA1-EC7027EE701F}"/>
              </a:ext>
            </a:extLst>
          </p:cNvPr>
          <p:cNvSpPr>
            <a:spLocks noGrp="1"/>
          </p:cNvSpPr>
          <p:nvPr>
            <p:ph type="title"/>
          </p:nvPr>
        </p:nvSpPr>
        <p:spPr>
          <a:xfrm>
            <a:off x="581192" y="702156"/>
            <a:ext cx="11029616" cy="426929"/>
          </a:xfrm>
        </p:spPr>
        <p:txBody>
          <a:bodyPr>
            <a:normAutofit fontScale="90000"/>
          </a:bodyPr>
          <a:lstStyle/>
          <a:p>
            <a:r>
              <a:rPr lang="en-US" dirty="0"/>
              <a:t>Workplace posture</a:t>
            </a:r>
            <a:endParaRPr lang="cs-CZ" dirty="0"/>
          </a:p>
        </p:txBody>
      </p:sp>
      <p:sp>
        <p:nvSpPr>
          <p:cNvPr id="6" name="Rectangle 2">
            <a:extLst>
              <a:ext uri="{FF2B5EF4-FFF2-40B4-BE49-F238E27FC236}">
                <a16:creationId xmlns:a16="http://schemas.microsoft.com/office/drawing/2014/main" id="{41BFFD58-BE94-4ECB-9727-C368BE322460}"/>
              </a:ext>
            </a:extLst>
          </p:cNvPr>
          <p:cNvSpPr>
            <a:spLocks noChangeArrowheads="1"/>
          </p:cNvSpPr>
          <p:nvPr/>
        </p:nvSpPr>
        <p:spPr bwMode="auto">
          <a:xfrm>
            <a:off x="6121400" y="2428876"/>
            <a:ext cx="4343400" cy="815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marL="342900" indent="-34290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lnSpc>
                <a:spcPct val="140000"/>
              </a:lnSpc>
              <a:spcBef>
                <a:spcPct val="0"/>
              </a:spcBef>
              <a:buClr>
                <a:srgbClr val="015305"/>
              </a:buClr>
              <a:buSzPct val="50000"/>
              <a:buFont typeface="Wingdings" panose="05000000000000000000" pitchFamily="2" charset="2"/>
              <a:buNone/>
            </a:pPr>
            <a:r>
              <a:rPr lang="en-GB" altLang="en-US" sz="2400" b="1">
                <a:solidFill>
                  <a:srgbClr val="000000"/>
                </a:solidFill>
                <a:latin typeface="Arial" panose="020B0604020202020204" pitchFamily="34" charset="0"/>
                <a:cs typeface="Arial" panose="020B0604020202020204" pitchFamily="34" charset="0"/>
              </a:rPr>
              <a:t>…the </a:t>
            </a:r>
            <a:r>
              <a:rPr lang="en-GB" altLang="en-US" sz="2400" b="1">
                <a:solidFill>
                  <a:srgbClr val="015305"/>
                </a:solidFill>
                <a:latin typeface="Arial" panose="020B0604020202020204" pitchFamily="34" charset="0"/>
                <a:cs typeface="Arial" panose="020B0604020202020204" pitchFamily="34" charset="0"/>
              </a:rPr>
              <a:t>next</a:t>
            </a:r>
            <a:r>
              <a:rPr lang="en-GB" altLang="en-US" sz="2400" b="1">
                <a:solidFill>
                  <a:srgbClr val="000000"/>
                </a:solidFill>
                <a:latin typeface="Arial" panose="020B0604020202020204" pitchFamily="34" charset="0"/>
                <a:cs typeface="Arial" panose="020B0604020202020204" pitchFamily="34" charset="0"/>
              </a:rPr>
              <a:t> posture !</a:t>
            </a:r>
          </a:p>
        </p:txBody>
      </p:sp>
      <p:pic>
        <p:nvPicPr>
          <p:cNvPr id="7" name="Picture 3">
            <a:extLst>
              <a:ext uri="{FF2B5EF4-FFF2-40B4-BE49-F238E27FC236}">
                <a16:creationId xmlns:a16="http://schemas.microsoft.com/office/drawing/2014/main" id="{69451FE7-D0B9-4BAB-A1F6-38DF3A1397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7063" y="3257551"/>
            <a:ext cx="1543050" cy="1554163"/>
          </a:xfrm>
          <a:prstGeom prst="rect">
            <a:avLst/>
          </a:prstGeom>
          <a:noFill/>
          <a:ln w="9525">
            <a:solidFill>
              <a:srgbClr val="015305"/>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4">
            <a:extLst>
              <a:ext uri="{FF2B5EF4-FFF2-40B4-BE49-F238E27FC236}">
                <a16:creationId xmlns:a16="http://schemas.microsoft.com/office/drawing/2014/main" id="{DE156655-E811-47FF-AC13-72D6046F41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5200" y="3255963"/>
            <a:ext cx="1562100" cy="1549400"/>
          </a:xfrm>
          <a:prstGeom prst="rect">
            <a:avLst/>
          </a:prstGeom>
          <a:noFill/>
          <a:ln w="9525">
            <a:solidFill>
              <a:srgbClr val="015305"/>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5">
            <a:extLst>
              <a:ext uri="{FF2B5EF4-FFF2-40B4-BE49-F238E27FC236}">
                <a16:creationId xmlns:a16="http://schemas.microsoft.com/office/drawing/2014/main" id="{0FA9DAC5-B9A8-4136-9E14-760B974AD1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48264" y="3257551"/>
            <a:ext cx="1614487" cy="1547813"/>
          </a:xfrm>
          <a:prstGeom prst="rect">
            <a:avLst/>
          </a:prstGeom>
          <a:noFill/>
          <a:ln w="9525">
            <a:solidFill>
              <a:srgbClr val="015305"/>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6">
            <a:extLst>
              <a:ext uri="{FF2B5EF4-FFF2-40B4-BE49-F238E27FC236}">
                <a16:creationId xmlns:a16="http://schemas.microsoft.com/office/drawing/2014/main" id="{031CD218-5626-40C2-B18A-2465F868FB0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8759" r="8321"/>
          <a:stretch>
            <a:fillRect/>
          </a:stretch>
        </p:blipFill>
        <p:spPr bwMode="auto">
          <a:xfrm>
            <a:off x="6854826" y="3246438"/>
            <a:ext cx="1685925" cy="1549400"/>
          </a:xfrm>
          <a:prstGeom prst="rect">
            <a:avLst/>
          </a:prstGeom>
          <a:noFill/>
          <a:ln w="9525">
            <a:solidFill>
              <a:srgbClr val="015305"/>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7">
            <a:extLst>
              <a:ext uri="{FF2B5EF4-FFF2-40B4-BE49-F238E27FC236}">
                <a16:creationId xmlns:a16="http://schemas.microsoft.com/office/drawing/2014/main" id="{D69962AB-A231-453F-960C-12AA9BC2048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74101" y="3244850"/>
            <a:ext cx="1477963" cy="1550988"/>
          </a:xfrm>
          <a:prstGeom prst="rect">
            <a:avLst/>
          </a:prstGeom>
          <a:noFill/>
          <a:ln w="9525">
            <a:solidFill>
              <a:srgbClr val="015305"/>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10878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sah 1"/>
          <p:cNvSpPr>
            <a:spLocks noGrp="1"/>
          </p:cNvSpPr>
          <p:nvPr>
            <p:ph/>
          </p:nvPr>
        </p:nvSpPr>
        <p:spPr>
          <a:xfrm>
            <a:off x="6528048" y="3789040"/>
            <a:ext cx="3598168" cy="2450976"/>
          </a:xfrm>
        </p:spPr>
        <p:txBody>
          <a:bodyPr>
            <a:normAutofit fontScale="92500"/>
          </a:bodyPr>
          <a:lstStyle/>
          <a:p>
            <a:r>
              <a:rPr lang="en-GB" altLang="en-US" sz="2400" dirty="0">
                <a:latin typeface="Arial" panose="020B0604020202020204" pitchFamily="34" charset="0"/>
              </a:rPr>
              <a:t>sit in the chair so that your buttocks and thighs are well supported – roughly even support at the front and rear of the thighs</a:t>
            </a:r>
          </a:p>
          <a:p>
            <a:endParaRPr lang="cs-CZ" dirty="0"/>
          </a:p>
        </p:txBody>
      </p:sp>
      <p:pic>
        <p:nvPicPr>
          <p:cNvPr id="3" name="Picture 8" descr="J:\Matt\Non HSE\Training\workstation design\CIMG0347.JPG"/>
          <p:cNvPicPr>
            <a:picLocks noChangeAspect="1" noChangeArrowheads="1"/>
          </p:cNvPicPr>
          <p:nvPr/>
        </p:nvPicPr>
        <p:blipFill>
          <a:blip r:embed="rId2">
            <a:extLst>
              <a:ext uri="{28A0092B-C50C-407E-A947-70E740481C1C}">
                <a14:useLocalDpi xmlns:a14="http://schemas.microsoft.com/office/drawing/2010/main" val="0"/>
              </a:ext>
            </a:extLst>
          </a:blip>
          <a:srcRect l="23077" t="11539" r="11539" b="23077"/>
          <a:stretch>
            <a:fillRect/>
          </a:stretch>
        </p:blipFill>
        <p:spPr bwMode="auto">
          <a:xfrm>
            <a:off x="2200275" y="1295400"/>
            <a:ext cx="4143243" cy="3107432"/>
          </a:xfrm>
          <a:prstGeom prst="rect">
            <a:avLst/>
          </a:prstGeom>
          <a:noFill/>
          <a:ln w="28575">
            <a:solidFill>
              <a:srgbClr val="00B05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9890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0"/>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2384351" y="978446"/>
            <a:ext cx="2468880" cy="3287684"/>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4"/>
          <p:cNvSpPr>
            <a:spLocks noChangeArrowheads="1"/>
          </p:cNvSpPr>
          <p:nvPr/>
        </p:nvSpPr>
        <p:spPr bwMode="auto">
          <a:xfrm>
            <a:off x="5375920" y="1176398"/>
            <a:ext cx="4343400" cy="160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GB" altLang="en-US" sz="2400" dirty="0">
                <a:latin typeface="Arial" panose="020B0604020202020204" pitchFamily="34" charset="0"/>
              </a:rPr>
              <a:t>make sure your back is comfortably in contact with as much of the seat back as possible</a:t>
            </a:r>
          </a:p>
        </p:txBody>
      </p:sp>
      <p:pic>
        <p:nvPicPr>
          <p:cNvPr id="5"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528048" y="3095602"/>
            <a:ext cx="2736304" cy="2736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63536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1953444" y="986830"/>
            <a:ext cx="3841991" cy="2880320"/>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4"/>
          <p:cNvSpPr>
            <a:spLocks noChangeArrowheads="1"/>
          </p:cNvSpPr>
          <p:nvPr/>
        </p:nvSpPr>
        <p:spPr bwMode="auto">
          <a:xfrm>
            <a:off x="6168008" y="2636912"/>
            <a:ext cx="4140200" cy="3218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GB" altLang="en-US" sz="2400" dirty="0">
                <a:latin typeface="Arial" panose="020B0604020202020204" pitchFamily="34" charset="0"/>
              </a:rPr>
              <a:t>now adjust the seat back  so that the lumbar support fits comfortably against your lumbar region</a:t>
            </a:r>
          </a:p>
          <a:p>
            <a:pPr eaLnBrk="1" hangingPunct="1">
              <a:buFontTx/>
              <a:buNone/>
            </a:pPr>
            <a:endParaRPr lang="en-GB" altLang="en-US" sz="2400" dirty="0">
              <a:latin typeface="Arial" panose="020B0604020202020204" pitchFamily="34" charset="0"/>
            </a:endParaRPr>
          </a:p>
          <a:p>
            <a:pPr eaLnBrk="1" hangingPunct="1">
              <a:buFontTx/>
              <a:buNone/>
            </a:pPr>
            <a:r>
              <a:rPr lang="en-GB" altLang="en-US" sz="2400" dirty="0">
                <a:latin typeface="Arial" panose="020B0604020202020204" pitchFamily="34" charset="0"/>
              </a:rPr>
              <a:t>does the lumbar support adjust in height and in depth?</a:t>
            </a:r>
          </a:p>
        </p:txBody>
      </p:sp>
    </p:spTree>
    <p:extLst>
      <p:ext uri="{BB962C8B-B14F-4D97-AF65-F5344CB8AC3E}">
        <p14:creationId xmlns:p14="http://schemas.microsoft.com/office/powerpoint/2010/main" val="3089386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2111177" y="1105323"/>
            <a:ext cx="3433156" cy="2576945"/>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4"/>
          <p:cNvSpPr>
            <a:spLocks noChangeArrowheads="1"/>
          </p:cNvSpPr>
          <p:nvPr/>
        </p:nvSpPr>
        <p:spPr bwMode="auto">
          <a:xfrm>
            <a:off x="5879976" y="2924944"/>
            <a:ext cx="4343400" cy="2786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GB" altLang="en-US" sz="2400" dirty="0">
                <a:latin typeface="Arial" panose="020B0604020202020204" pitchFamily="34" charset="0"/>
              </a:rPr>
              <a:t>try and sit with your upper arms hanging vertical (straight down) and your forearms horizontal</a:t>
            </a:r>
          </a:p>
          <a:p>
            <a:pPr eaLnBrk="1" hangingPunct="1">
              <a:buFontTx/>
              <a:buNone/>
            </a:pPr>
            <a:endParaRPr lang="en-GB" altLang="en-US" sz="2400" dirty="0">
              <a:latin typeface="Arial" panose="020B0604020202020204" pitchFamily="34" charset="0"/>
            </a:endParaRPr>
          </a:p>
          <a:p>
            <a:pPr eaLnBrk="1" hangingPunct="1">
              <a:buFontTx/>
              <a:buNone/>
            </a:pPr>
            <a:r>
              <a:rPr lang="en-GB" altLang="en-US" sz="2400" dirty="0">
                <a:latin typeface="Arial" panose="020B0604020202020204" pitchFamily="34" charset="0"/>
              </a:rPr>
              <a:t>aim for approximately 90 - 110°angle at the elbow</a:t>
            </a:r>
          </a:p>
        </p:txBody>
      </p:sp>
    </p:spTree>
    <p:extLst>
      <p:ext uri="{BB962C8B-B14F-4D97-AF65-F5344CB8AC3E}">
        <p14:creationId xmlns:p14="http://schemas.microsoft.com/office/powerpoint/2010/main" val="1673904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2092127" y="1109515"/>
            <a:ext cx="3433156" cy="2576945"/>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4"/>
          <p:cNvSpPr>
            <a:spLocks noChangeArrowheads="1"/>
          </p:cNvSpPr>
          <p:nvPr/>
        </p:nvSpPr>
        <p:spPr bwMode="auto">
          <a:xfrm>
            <a:off x="5951984" y="2975786"/>
            <a:ext cx="4343400" cy="26425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GB" altLang="en-US" sz="2400" b="1" dirty="0">
                <a:latin typeface="Arial" panose="020B0604020202020204" pitchFamily="34" charset="0"/>
              </a:rPr>
              <a:t>If the work desk is fixed height, </a:t>
            </a:r>
            <a:r>
              <a:rPr lang="en-GB" altLang="en-US" sz="2400" dirty="0">
                <a:latin typeface="Arial" panose="020B0604020202020204" pitchFamily="34" charset="0"/>
              </a:rPr>
              <a:t>adjust your seat height so that your elbows are at the same height as the middle row of your keyboard so that you can maintain a neutral wrist posture, </a:t>
            </a:r>
          </a:p>
        </p:txBody>
      </p:sp>
    </p:spTree>
    <p:extLst>
      <p:ext uri="{BB962C8B-B14F-4D97-AF65-F5344CB8AC3E}">
        <p14:creationId xmlns:p14="http://schemas.microsoft.com/office/powerpoint/2010/main" val="261178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3"/>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2135560" y="3648075"/>
            <a:ext cx="2991718" cy="2499410"/>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5560" y="839763"/>
            <a:ext cx="2976330" cy="2232248"/>
          </a:xfrm>
          <a:prstGeom prst="rect">
            <a:avLst/>
          </a:prstGeom>
          <a:noFill/>
          <a:ln w="28575">
            <a:solidFill>
              <a:srgbClr val="00B05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a:spLocks noChangeArrowheads="1"/>
          </p:cNvSpPr>
          <p:nvPr/>
        </p:nvSpPr>
        <p:spPr bwMode="auto">
          <a:xfrm>
            <a:off x="5807968" y="2438400"/>
            <a:ext cx="4343400" cy="198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spcBef>
                <a:spcPct val="20000"/>
              </a:spcBef>
              <a:buChar char="•"/>
              <a:defRPr sz="3200">
                <a:solidFill>
                  <a:schemeClr val="tx1"/>
                </a:solidFill>
                <a:latin typeface="Times New Roman" panose="02020603050405020304" pitchFamily="18" charset="0"/>
              </a:defRPr>
            </a:lvl1pPr>
            <a:lvl2pPr marL="768350" indent="-285750">
              <a:spcBef>
                <a:spcPct val="20000"/>
              </a:spcBef>
              <a:buChar char="–"/>
              <a:defRPr sz="2800">
                <a:solidFill>
                  <a:schemeClr val="tx1"/>
                </a:solidFill>
                <a:latin typeface="Times New Roman" panose="02020603050405020304" pitchFamily="18" charset="0"/>
              </a:defRPr>
            </a:lvl2pPr>
            <a:lvl3pPr marL="1187450" indent="-228600">
              <a:spcBef>
                <a:spcPct val="20000"/>
              </a:spcBef>
              <a:buChar char="•"/>
              <a:defRPr sz="2400">
                <a:solidFill>
                  <a:schemeClr val="tx1"/>
                </a:solidFill>
                <a:latin typeface="Times New Roman" panose="02020603050405020304" pitchFamily="18" charset="0"/>
              </a:defRPr>
            </a:lvl3pPr>
            <a:lvl4pPr marL="160655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GB" altLang="en-US" sz="2400" dirty="0">
                <a:latin typeface="Arial" panose="020B0604020202020204" pitchFamily="34" charset="0"/>
              </a:rPr>
              <a:t>if you have raised your chair, your feet may no longer comfortably reach the floor; if this is the case, get a footrest</a:t>
            </a:r>
          </a:p>
        </p:txBody>
      </p:sp>
    </p:spTree>
    <p:extLst>
      <p:ext uri="{BB962C8B-B14F-4D97-AF65-F5344CB8AC3E}">
        <p14:creationId xmlns:p14="http://schemas.microsoft.com/office/powerpoint/2010/main" val="1845261570"/>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{5BFCDED4-F4C6-4201-A07D-B7D8590BC0E9}tf33552983</Template>
  <TotalTime>0</TotalTime>
  <Words>424</Words>
  <Application>Microsoft Office PowerPoint</Application>
  <PresentationFormat>Widescreen</PresentationFormat>
  <Paragraphs>40</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Franklin Gothic Book</vt:lpstr>
      <vt:lpstr>Franklin Gothic Demi</vt:lpstr>
      <vt:lpstr>Times New Roman</vt:lpstr>
      <vt:lpstr>Wingdings</vt:lpstr>
      <vt:lpstr>Wingdings 2</vt:lpstr>
      <vt:lpstr>DividendVTI</vt:lpstr>
      <vt:lpstr>How to survive at computer?</vt:lpstr>
      <vt:lpstr>Workplace posture</vt:lpstr>
      <vt:lpstr>Workplace posture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MY Workstation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2020-07-10T07:38:26Z</dcterms:created>
  <dcterms:modified xsi:type="dcterms:W3CDTF">2020-07-10T08:22:03Z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